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6"/>
  </p:notesMasterIdLst>
  <p:handoutMasterIdLst>
    <p:handoutMasterId r:id="rId27"/>
  </p:handoutMasterIdLst>
  <p:sldIdLst>
    <p:sldId id="259" r:id="rId5"/>
    <p:sldId id="260" r:id="rId6"/>
    <p:sldId id="264" r:id="rId7"/>
    <p:sldId id="261" r:id="rId8"/>
    <p:sldId id="262" r:id="rId9"/>
    <p:sldId id="270" r:id="rId10"/>
    <p:sldId id="271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7" r:id="rId19"/>
    <p:sldId id="275" r:id="rId20"/>
    <p:sldId id="278" r:id="rId21"/>
    <p:sldId id="279" r:id="rId22"/>
    <p:sldId id="280" r:id="rId23"/>
    <p:sldId id="282" r:id="rId24"/>
    <p:sldId id="281" r:id="rId25"/>
  </p:sldIdLst>
  <p:sldSz cx="12188825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0" y="96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Navigating the Obstacle Course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Michelle Goldsmith</a:t>
            </a:r>
          </a:p>
          <a:p>
            <a:r>
              <a:rPr lang="en-US" dirty="0" smtClean="0"/>
              <a:t>SOM – May 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for a course: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Attendees MUST register for a course prior to attending.</a:t>
            </a:r>
          </a:p>
          <a:p>
            <a:r>
              <a:rPr lang="en-US" dirty="0" smtClean="0"/>
              <a:t>An IOR will not receive credit as a student</a:t>
            </a:r>
          </a:p>
          <a:p>
            <a:r>
              <a:rPr lang="en-US" dirty="0" smtClean="0"/>
              <a:t>Registrants need to register as a student OR an instructor but can not register as both</a:t>
            </a:r>
          </a:p>
          <a:p>
            <a:r>
              <a:rPr lang="en-US" dirty="0" smtClean="0"/>
              <a:t>When enrolling in a course be sure to hit the “submit” button at the bottom of the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close a course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128" y="1439209"/>
            <a:ext cx="9638109" cy="54187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89212" y="5029200"/>
            <a:ext cx="914400" cy="9144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0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and/or save a roster of all registrants for your class before you close it</a:t>
            </a:r>
          </a:p>
          <a:p>
            <a:r>
              <a:rPr lang="en-US" dirty="0" smtClean="0"/>
              <a:t>Be sure all attendees are showing on the roster</a:t>
            </a:r>
          </a:p>
          <a:p>
            <a:r>
              <a:rPr lang="en-US" dirty="0" smtClean="0"/>
              <a:t>Double check that those registered as instructors are not registered as students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ready to close your course!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589" y="1417637"/>
            <a:ext cx="10300493" cy="5791200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 rot="12293900">
            <a:off x="5713412" y="2172842"/>
            <a:ext cx="978408" cy="484632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00200"/>
            <a:ext cx="10613239" cy="490842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ENROLLMENT LIST WILL NOT REFLECT EDITS THAT THE IOR ENTERS INTO THE CLOSE A COURSE TAB.  THOSE EDITS ARE MADE IN THE OFFICE AT THE TIME THE COURSE IS CLOSED IN THE SYSTEM.</a:t>
            </a:r>
          </a:p>
          <a:p>
            <a:endParaRPr lang="en-US" dirty="0"/>
          </a:p>
          <a:p>
            <a:r>
              <a:rPr lang="en-US" dirty="0"/>
              <a:t>IF YOU ARE CLOSING AN OEC COURSE AND A STUDENT IS INCOMPLETE BUT DID NOT FAIL, PLEASE EMAIL EDUCATION@NSP.ORG PRIOR TO CLOSURE TO TRANSFER THAT STUDENT TO A DIFFERENT COURSE.</a:t>
            </a:r>
          </a:p>
          <a:p>
            <a:endParaRPr lang="en-US" dirty="0"/>
          </a:p>
          <a:p>
            <a:r>
              <a:rPr lang="en-US" dirty="0"/>
              <a:t>PLEASE DOWNLOAD AND/OR PRINT A COPY OF THE ENROLLMENT LIST PRIOR TO CLOSING THE COURSE TO MAINTAIN DOCUMENTATION.</a:t>
            </a:r>
          </a:p>
          <a:p>
            <a:endParaRPr lang="en-US" dirty="0"/>
          </a:p>
          <a:p>
            <a:r>
              <a:rPr lang="en-US" dirty="0"/>
              <a:t>PLEASE DO NOT CLOSE COURSES THAT WERE REGISTERED BUT DID NOT OCCUR. THOSE COURSES SHOULD BE CANCELLED USING THE CANCEL A COURSE TAB SO MEMBER RECORDS ARE NOT INACCURATELY POPULATED.</a:t>
            </a:r>
          </a:p>
        </p:txBody>
      </p:sp>
    </p:spTree>
    <p:extLst>
      <p:ext uri="{BB962C8B-B14F-4D97-AF65-F5344CB8AC3E}">
        <p14:creationId xmlns:p14="http://schemas.microsoft.com/office/powerpoint/2010/main" val="1247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that all visiting patrollers were registered </a:t>
            </a:r>
          </a:p>
          <a:p>
            <a:r>
              <a:rPr lang="en-US" dirty="0" smtClean="0"/>
              <a:t>Sign the appropriate paperwork for them to return to their PD.</a:t>
            </a:r>
          </a:p>
          <a:p>
            <a:r>
              <a:rPr lang="en-US" dirty="0" smtClean="0"/>
              <a:t>Close your course in a timely manner to be sure patrollers receive credit for attending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go yet!!!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an email to the IT with the following information: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roster of those in attendance.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Any notes that you sent when closing the course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Note those that were successful and those that were not successful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981" y="1417637"/>
            <a:ext cx="9665294" cy="54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sure to add your reason for cancelling a course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but not least!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IT will receive an email from National requesting approval to close a course.  This is an important final step in the process</a:t>
            </a:r>
          </a:p>
          <a:p>
            <a:r>
              <a:rPr lang="en-US" dirty="0" smtClean="0"/>
              <a:t>All IT’s should send the QA evaluation to: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OEC Assistant supervisor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Course Objectives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The student will be able to answer questions regarding the following:</a:t>
            </a:r>
          </a:p>
          <a:p>
            <a:pPr lvl="0"/>
            <a:endParaRPr lang="en-US" sz="3200" dirty="0" smtClean="0"/>
          </a:p>
          <a:p>
            <a:pPr lvl="1"/>
            <a:r>
              <a:rPr lang="en-US" sz="3200" dirty="0" smtClean="0"/>
              <a:t>How </a:t>
            </a:r>
            <a:r>
              <a:rPr lang="en-US" sz="3200" dirty="0"/>
              <a:t>to register a course</a:t>
            </a:r>
          </a:p>
          <a:p>
            <a:pPr lvl="1"/>
            <a:r>
              <a:rPr lang="en-US" sz="3200" dirty="0"/>
              <a:t>How to edit a course</a:t>
            </a:r>
          </a:p>
          <a:p>
            <a:pPr lvl="1"/>
            <a:r>
              <a:rPr lang="en-US" sz="3200" dirty="0"/>
              <a:t>Student registration</a:t>
            </a:r>
          </a:p>
          <a:p>
            <a:pPr lvl="1"/>
            <a:r>
              <a:rPr lang="en-US" sz="3200" dirty="0"/>
              <a:t>Closing of a course</a:t>
            </a:r>
          </a:p>
          <a:p>
            <a:pPr lvl="1"/>
            <a:r>
              <a:rPr lang="en-US" sz="3200" dirty="0"/>
              <a:t>The proper “paper trail”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registering a course be sure to fill in all the appropriate information and add notes if needed</a:t>
            </a:r>
          </a:p>
          <a:p>
            <a:r>
              <a:rPr lang="en-US" dirty="0" smtClean="0"/>
              <a:t>When people are enrolling in your course instructors, and the IOR will not get credit as students</a:t>
            </a:r>
          </a:p>
          <a:p>
            <a:r>
              <a:rPr lang="en-US" dirty="0" smtClean="0"/>
              <a:t>Save and/or print a copy of the roster prior to closing a course.  Send a copy to the IT along with any notes your sent to National upon closing</a:t>
            </a:r>
          </a:p>
          <a:p>
            <a:r>
              <a:rPr lang="en-US" dirty="0" smtClean="0"/>
              <a:t>IT’s are to approve the course closure when receiving the email from 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5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Tools Video Tutorials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195" y="1600200"/>
            <a:ext cx="8863281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 Course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412" y="1600200"/>
            <a:ext cx="8777654" cy="4754563"/>
          </a:xfrm>
          <a:prstGeom prst="rect">
            <a:avLst/>
          </a:prstGeom>
        </p:spPr>
      </p:pic>
      <p:sp>
        <p:nvSpPr>
          <p:cNvPr id="4" name="Chevron 3"/>
          <p:cNvSpPr/>
          <p:nvPr/>
        </p:nvSpPr>
        <p:spPr>
          <a:xfrm rot="3801045">
            <a:off x="6856412" y="3276600"/>
            <a:ext cx="484632" cy="48463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course information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140" r="20140"/>
          <a:stretch>
            <a:fillRect/>
          </a:stretch>
        </p:blipFill>
        <p:spPr>
          <a:xfrm>
            <a:off x="5103813" y="361519"/>
            <a:ext cx="6172200" cy="581068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If you are registering an OEC, OEC on-line or OEC modified challenge.</a:t>
            </a:r>
          </a:p>
          <a:p>
            <a:r>
              <a:rPr lang="en-US" dirty="0" smtClean="0"/>
              <a:t>End date – buffer zone</a:t>
            </a:r>
          </a:p>
          <a:p>
            <a:r>
              <a:rPr lang="en-US" dirty="0" smtClean="0"/>
              <a:t>Assisting instructors. WARNING! Cannot be a student in the course</a:t>
            </a:r>
          </a:p>
          <a:p>
            <a:r>
              <a:rPr lang="en-US" dirty="0" smtClean="0"/>
              <a:t>Notes: “by invitation only”, “closed course”, “please contact…”</a:t>
            </a: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6018212" y="4038600"/>
            <a:ext cx="484632" cy="97840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9294812" y="1981200"/>
            <a:ext cx="484632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7466012" y="3024543"/>
            <a:ext cx="597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>
            <a:off x="9327730" y="4267200"/>
            <a:ext cx="484632" cy="74980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uiExpand="1" build="p"/>
      <p:bldP spid="17" grpId="0" animBg="1"/>
      <p:bldP spid="18" grpId="0" uiExpand="1" animBg="1"/>
      <p:bldP spid="19" grpId="0" uiExpand="1" animBg="1"/>
      <p:bldP spid="20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Volley vs Pro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436" y="1391758"/>
            <a:ext cx="9638109" cy="5418791"/>
          </a:xfrm>
          <a:prstGeom prst="rect">
            <a:avLst/>
          </a:prstGeom>
        </p:spPr>
      </p:pic>
      <p:sp>
        <p:nvSpPr>
          <p:cNvPr id="5" name="Lightning Bolt 4"/>
          <p:cNvSpPr/>
          <p:nvPr/>
        </p:nvSpPr>
        <p:spPr>
          <a:xfrm>
            <a:off x="3579812" y="3175251"/>
            <a:ext cx="914400" cy="914400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are registering a course and you cannot see the particular IT (Instructor Trainer) you want to select: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Select another IT from within your region</a:t>
            </a:r>
            <a:r>
              <a:rPr lang="en-US" dirty="0"/>
              <a:t> </a:t>
            </a:r>
            <a:r>
              <a:rPr lang="en-US" dirty="0" smtClean="0"/>
              <a:t>and send an email to National asking them to change the IT selected to the IT you will have in attendance.</a:t>
            </a:r>
          </a:p>
        </p:txBody>
      </p:sp>
    </p:spTree>
    <p:extLst>
      <p:ext uri="{BB962C8B-B14F-4D97-AF65-F5344CB8AC3E}">
        <p14:creationId xmlns:p14="http://schemas.microsoft.com/office/powerpoint/2010/main" val="24598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need to edit a course…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222" y="1386007"/>
            <a:ext cx="9351763" cy="5257800"/>
          </a:xfrm>
          <a:prstGeom prst="rect">
            <a:avLst/>
          </a:prstGeom>
        </p:spPr>
      </p:pic>
      <p:sp>
        <p:nvSpPr>
          <p:cNvPr id="5" name="Chevron 4"/>
          <p:cNvSpPr/>
          <p:nvPr/>
        </p:nvSpPr>
        <p:spPr>
          <a:xfrm rot="10614573">
            <a:off x="7417359" y="5209147"/>
            <a:ext cx="484632" cy="4846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I contact 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running a class that will be open to anyone interested you should contact the Regional webmaster and the Division webmaster to have it added to the calendar.</a:t>
            </a:r>
          </a:p>
          <a:p>
            <a:r>
              <a:rPr lang="en-US" dirty="0" smtClean="0"/>
              <a:t>If this course is “by invitation only” or a “closed course” you should send the course number and instructions to the group of individuals you need to register.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purl.org/dc/dcmitype/"/>
    <ds:schemaRef ds:uri="http://schemas.microsoft.com/office/2006/documentManagement/types"/>
    <ds:schemaRef ds:uri="40262f94-9f35-4ac3-9a90-690165a166b7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4f35948-e619-41b3-aa29-22878b09cfd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slides</Template>
  <TotalTime>1396</TotalTime>
  <Words>689</Words>
  <Application>Microsoft Office PowerPoint</Application>
  <PresentationFormat>Custom</PresentationFormat>
  <Paragraphs>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Euphemia</vt:lpstr>
      <vt:lpstr>Wingdings</vt:lpstr>
      <vt:lpstr>Snowflakes design template</vt:lpstr>
      <vt:lpstr>Navigating the Obstacle Course Tools</vt:lpstr>
      <vt:lpstr>Course Objectives</vt:lpstr>
      <vt:lpstr>Course Tools Video Tutorials</vt:lpstr>
      <vt:lpstr>Register a Course</vt:lpstr>
      <vt:lpstr>Setting the course information</vt:lpstr>
      <vt:lpstr>Volley vs Pro</vt:lpstr>
      <vt:lpstr>PowerPoint Presentation</vt:lpstr>
      <vt:lpstr>When you need to edit a course…</vt:lpstr>
      <vt:lpstr>Who do I contact next…</vt:lpstr>
      <vt:lpstr>Registering for a course:</vt:lpstr>
      <vt:lpstr>Before you close a course</vt:lpstr>
      <vt:lpstr>PowerPoint Presentation</vt:lpstr>
      <vt:lpstr>You are ready to close your course!</vt:lpstr>
      <vt:lpstr>PowerPoint Presentation</vt:lpstr>
      <vt:lpstr>But wait…</vt:lpstr>
      <vt:lpstr>Don’t go yet!!!</vt:lpstr>
      <vt:lpstr>Oops…</vt:lpstr>
      <vt:lpstr>Be sure to add your reason for cancelling a course</vt:lpstr>
      <vt:lpstr>Last but not least! </vt:lpstr>
      <vt:lpstr>In Summary:</vt:lpstr>
      <vt:lpstr>QUESTIONS???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michelle goldsmith</dc:creator>
  <cp:lastModifiedBy>michelle goldsmith</cp:lastModifiedBy>
  <cp:revision>26</cp:revision>
  <cp:lastPrinted>2019-04-29T14:04:34Z</cp:lastPrinted>
  <dcterms:created xsi:type="dcterms:W3CDTF">2019-04-28T21:41:04Z</dcterms:created>
  <dcterms:modified xsi:type="dcterms:W3CDTF">2019-05-02T19:09:59Z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